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6858000" cy="9906000" type="A4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420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ukański Piotr" initials="BP" lastIdx="1" clrIdx="0">
    <p:extLst>
      <p:ext uri="{19B8F6BF-5375-455C-9EA6-DF929625EA0E}">
        <p15:presenceInfo xmlns:p15="http://schemas.microsoft.com/office/powerpoint/2012/main" userId="S-1-5-21-1613754260-90256501-2226627821-5104" providerId="AD"/>
      </p:ext>
    </p:extLst>
  </p:cmAuthor>
  <p:cmAuthor id="2" name="Kucharski Robert" initials="KR" lastIdx="2" clrIdx="1">
    <p:extLst>
      <p:ext uri="{19B8F6BF-5375-455C-9EA6-DF929625EA0E}">
        <p15:presenceInfo xmlns:p15="http://schemas.microsoft.com/office/powerpoint/2012/main" userId="S-1-5-21-1613754260-90256501-2226627821-197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EBF7"/>
    <a:srgbClr val="004A8B"/>
    <a:srgbClr val="A9C2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67" autoAdjust="0"/>
    <p:restoredTop sz="94660"/>
  </p:normalViewPr>
  <p:slideViewPr>
    <p:cSldViewPr snapToGrid="0">
      <p:cViewPr>
        <p:scale>
          <a:sx n="150" d="100"/>
          <a:sy n="150" d="100"/>
        </p:scale>
        <p:origin x="1500" y="-858"/>
      </p:cViewPr>
      <p:guideLst>
        <p:guide orient="horz" pos="3120"/>
        <p:guide pos="42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366DF-8629-4582-A9BE-D064045E36B4}" type="datetimeFigureOut">
              <a:rPr lang="pl-PL" smtClean="0"/>
              <a:t>2015-10-12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FC574-2035-4985-BA19-AE5A8F93042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61281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366DF-8629-4582-A9BE-D064045E36B4}" type="datetimeFigureOut">
              <a:rPr lang="pl-PL" smtClean="0"/>
              <a:t>2015-10-12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FC574-2035-4985-BA19-AE5A8F93042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55125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366DF-8629-4582-A9BE-D064045E36B4}" type="datetimeFigureOut">
              <a:rPr lang="pl-PL" smtClean="0"/>
              <a:t>2015-10-12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FC574-2035-4985-BA19-AE5A8F93042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53053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366DF-8629-4582-A9BE-D064045E36B4}" type="datetimeFigureOut">
              <a:rPr lang="pl-PL" smtClean="0"/>
              <a:t>2015-10-12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FC574-2035-4985-BA19-AE5A8F93042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94120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366DF-8629-4582-A9BE-D064045E36B4}" type="datetimeFigureOut">
              <a:rPr lang="pl-PL" smtClean="0"/>
              <a:t>2015-10-12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FC574-2035-4985-BA19-AE5A8F93042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55458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366DF-8629-4582-A9BE-D064045E36B4}" type="datetimeFigureOut">
              <a:rPr lang="pl-PL" smtClean="0"/>
              <a:t>2015-10-12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FC574-2035-4985-BA19-AE5A8F93042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8889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366DF-8629-4582-A9BE-D064045E36B4}" type="datetimeFigureOut">
              <a:rPr lang="pl-PL" smtClean="0"/>
              <a:t>2015-10-12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FC574-2035-4985-BA19-AE5A8F93042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42117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366DF-8629-4582-A9BE-D064045E36B4}" type="datetimeFigureOut">
              <a:rPr lang="pl-PL" smtClean="0"/>
              <a:t>2015-10-12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FC574-2035-4985-BA19-AE5A8F93042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7550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366DF-8629-4582-A9BE-D064045E36B4}" type="datetimeFigureOut">
              <a:rPr lang="pl-PL" smtClean="0"/>
              <a:t>2015-10-12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FC574-2035-4985-BA19-AE5A8F93042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73036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366DF-8629-4582-A9BE-D064045E36B4}" type="datetimeFigureOut">
              <a:rPr lang="pl-PL" smtClean="0"/>
              <a:t>2015-10-12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FC574-2035-4985-BA19-AE5A8F93042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99048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366DF-8629-4582-A9BE-D064045E36B4}" type="datetimeFigureOut">
              <a:rPr lang="pl-PL" smtClean="0"/>
              <a:t>2015-10-12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FC574-2035-4985-BA19-AE5A8F93042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12215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1366DF-8629-4582-A9BE-D064045E36B4}" type="datetimeFigureOut">
              <a:rPr lang="pl-PL" smtClean="0"/>
              <a:t>2015-10-12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FC574-2035-4985-BA19-AE5A8F93042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81050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sales@wse.com.p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Łącznik prosty 6"/>
          <p:cNvCxnSpPr/>
          <p:nvPr/>
        </p:nvCxnSpPr>
        <p:spPr>
          <a:xfrm flipH="1">
            <a:off x="0" y="1112688"/>
            <a:ext cx="6858000" cy="0"/>
          </a:xfrm>
          <a:prstGeom prst="line">
            <a:avLst/>
          </a:prstGeom>
          <a:ln w="28575">
            <a:solidFill>
              <a:srgbClr val="D0D8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rostokąt 9"/>
          <p:cNvSpPr/>
          <p:nvPr/>
        </p:nvSpPr>
        <p:spPr>
          <a:xfrm>
            <a:off x="209898" y="214463"/>
            <a:ext cx="7331338" cy="686565"/>
          </a:xfrm>
          <a:prstGeom prst="rect">
            <a:avLst/>
          </a:prstGeom>
        </p:spPr>
        <p:txBody>
          <a:bodyPr wrap="square" lIns="1800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200" b="1" dirty="0" smtClean="0">
                <a:solidFill>
                  <a:srgbClr val="004A8B"/>
                </a:solidFill>
                <a:latin typeface="Czcionka tekstu podstawowego"/>
              </a:rPr>
              <a:t>Raw Data</a:t>
            </a:r>
            <a:endParaRPr lang="pl-PL" sz="2200" b="1" kern="1200" baseline="0" dirty="0">
              <a:solidFill>
                <a:srgbClr val="004A8B"/>
              </a:solidFill>
              <a:latin typeface="Czcionka tekstu podstawowego"/>
              <a:ea typeface="+mn-ea"/>
              <a:cs typeface="+mn-cs"/>
            </a:endParaRPr>
          </a:p>
          <a:p>
            <a:pPr marL="0" marR="0" indent="0" algn="l" defTabSz="914400" rtl="0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600" b="1" dirty="0" err="1" smtClean="0">
                <a:solidFill>
                  <a:srgbClr val="004A8B"/>
                </a:solidFill>
                <a:latin typeface="Czcionka tekstu podstawowego"/>
              </a:rPr>
              <a:t>Summary</a:t>
            </a:r>
            <a:endParaRPr lang="pl-PL" sz="900" b="1" dirty="0">
              <a:solidFill>
                <a:schemeClr val="tx2">
                  <a:lumMod val="60000"/>
                  <a:lumOff val="40000"/>
                </a:schemeClr>
              </a:solidFill>
              <a:latin typeface="Czcionka tekstu podstawowego"/>
            </a:endParaRPr>
          </a:p>
        </p:txBody>
      </p:sp>
      <p:sp>
        <p:nvSpPr>
          <p:cNvPr id="59" name="Prostokąt 58"/>
          <p:cNvSpPr/>
          <p:nvPr/>
        </p:nvSpPr>
        <p:spPr>
          <a:xfrm>
            <a:off x="165447" y="1597381"/>
            <a:ext cx="3181451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677" lvl="1" indent="-266677" algn="just">
              <a:spcAft>
                <a:spcPts val="599"/>
              </a:spcAft>
              <a:buClr>
                <a:srgbClr val="4F81BD"/>
              </a:buClr>
              <a:buBlip>
                <a:blip r:embed="rId2"/>
              </a:buBlip>
            </a:pPr>
            <a:r>
              <a:rPr lang="pl-PL" sz="800" dirty="0" smtClean="0"/>
              <a:t>The service </a:t>
            </a:r>
            <a:r>
              <a:rPr lang="pl-PL" sz="800" dirty="0" err="1" smtClean="0"/>
              <a:t>is</a:t>
            </a:r>
            <a:r>
              <a:rPr lang="pl-PL" sz="800" dirty="0" smtClean="0"/>
              <a:t> </a:t>
            </a:r>
            <a:r>
              <a:rPr lang="pl-PL" sz="800" dirty="0" err="1" smtClean="0"/>
              <a:t>available</a:t>
            </a:r>
            <a:r>
              <a:rPr lang="pl-PL" sz="800" dirty="0" smtClean="0"/>
              <a:t> on </a:t>
            </a:r>
            <a:r>
              <a:rPr lang="pl-PL" sz="800" dirty="0" err="1" smtClean="0"/>
              <a:t>commercial</a:t>
            </a:r>
            <a:r>
              <a:rPr lang="pl-PL" sz="800" dirty="0" smtClean="0"/>
              <a:t> </a:t>
            </a:r>
            <a:r>
              <a:rPr lang="pl-PL" sz="800" dirty="0" err="1" smtClean="0"/>
              <a:t>basis</a:t>
            </a:r>
            <a:r>
              <a:rPr lang="pl-PL" sz="800" dirty="0" smtClean="0"/>
              <a:t> </a:t>
            </a:r>
            <a:r>
              <a:rPr lang="pl-PL" sz="800" dirty="0" err="1" smtClean="0"/>
              <a:t>only</a:t>
            </a:r>
            <a:r>
              <a:rPr lang="pl-PL" sz="800" dirty="0" smtClean="0"/>
              <a:t>.</a:t>
            </a:r>
          </a:p>
          <a:p>
            <a:pPr marL="266677" lvl="1" indent="-266677" algn="just">
              <a:spcAft>
                <a:spcPts val="599"/>
              </a:spcAft>
              <a:buClr>
                <a:srgbClr val="4F81BD"/>
              </a:buClr>
              <a:buBlip>
                <a:blip r:embed="rId2"/>
              </a:buBlip>
            </a:pPr>
            <a:r>
              <a:rPr lang="pl-PL" sz="800" dirty="0" smtClean="0"/>
              <a:t>In order to </a:t>
            </a:r>
            <a:r>
              <a:rPr lang="pl-PL" sz="800" dirty="0" err="1" smtClean="0"/>
              <a:t>obtain</a:t>
            </a:r>
            <a:r>
              <a:rPr lang="pl-PL" sz="800" dirty="0" smtClean="0"/>
              <a:t> the </a:t>
            </a:r>
            <a:r>
              <a:rPr lang="pl-PL" sz="800" dirty="0" err="1" smtClean="0"/>
              <a:t>access</a:t>
            </a:r>
            <a:r>
              <a:rPr lang="pl-PL" sz="800" dirty="0" smtClean="0"/>
              <a:t> </a:t>
            </a:r>
            <a:r>
              <a:rPr lang="pl-PL" sz="800" dirty="0" err="1" smtClean="0"/>
              <a:t>it</a:t>
            </a:r>
            <a:r>
              <a:rPr lang="pl-PL" sz="800" dirty="0" smtClean="0"/>
              <a:t> </a:t>
            </a:r>
            <a:r>
              <a:rPr lang="pl-PL" sz="800" dirty="0" err="1" smtClean="0"/>
              <a:t>is</a:t>
            </a:r>
            <a:r>
              <a:rPr lang="pl-PL" sz="800" dirty="0" smtClean="0"/>
              <a:t> </a:t>
            </a:r>
            <a:r>
              <a:rPr lang="pl-PL" sz="800" dirty="0" err="1" smtClean="0"/>
              <a:t>necessary</a:t>
            </a:r>
            <a:r>
              <a:rPr lang="pl-PL" sz="800" dirty="0" smtClean="0"/>
              <a:t> to place the order and </a:t>
            </a:r>
            <a:r>
              <a:rPr lang="pl-PL" sz="800" dirty="0" err="1" smtClean="0"/>
              <a:t>complete</a:t>
            </a:r>
            <a:r>
              <a:rPr lang="pl-PL" sz="800" dirty="0" smtClean="0"/>
              <a:t> a </a:t>
            </a:r>
            <a:r>
              <a:rPr lang="pl-PL" sz="800" dirty="0" err="1" smtClean="0"/>
              <a:t>technical</a:t>
            </a:r>
            <a:r>
              <a:rPr lang="pl-PL" sz="800" dirty="0" smtClean="0"/>
              <a:t> form.</a:t>
            </a:r>
          </a:p>
          <a:p>
            <a:pPr marL="266677" lvl="1" indent="-266677" algn="just">
              <a:spcAft>
                <a:spcPts val="599"/>
              </a:spcAft>
              <a:buClr>
                <a:srgbClr val="4F81BD"/>
              </a:buClr>
              <a:buBlip>
                <a:blip r:embed="rId2"/>
              </a:buBlip>
            </a:pPr>
            <a:r>
              <a:rPr lang="pl-PL" sz="800" dirty="0" smtClean="0"/>
              <a:t>The </a:t>
            </a:r>
            <a:r>
              <a:rPr lang="pl-PL" sz="800" dirty="0" err="1" smtClean="0"/>
              <a:t>access</a:t>
            </a:r>
            <a:r>
              <a:rPr lang="pl-PL" sz="800" dirty="0" smtClean="0"/>
              <a:t> </a:t>
            </a:r>
            <a:r>
              <a:rPr lang="pl-PL" sz="800" dirty="0" err="1" smtClean="0"/>
              <a:t>is</a:t>
            </a:r>
            <a:r>
              <a:rPr lang="pl-PL" sz="800" dirty="0" smtClean="0"/>
              <a:t> </a:t>
            </a:r>
            <a:r>
              <a:rPr lang="pl-PL" sz="800" dirty="0" err="1" smtClean="0"/>
              <a:t>conducted</a:t>
            </a:r>
            <a:r>
              <a:rPr lang="pl-PL" sz="800" dirty="0" smtClean="0"/>
              <a:t> via the </a:t>
            </a:r>
            <a:r>
              <a:rPr lang="pl-PL" sz="800" dirty="0" err="1" smtClean="0"/>
              <a:t>internet</a:t>
            </a:r>
            <a:r>
              <a:rPr lang="pl-PL" sz="800" dirty="0" smtClean="0"/>
              <a:t> </a:t>
            </a:r>
            <a:r>
              <a:rPr lang="pl-PL" sz="800" dirty="0" err="1" smtClean="0"/>
              <a:t>connection</a:t>
            </a:r>
            <a:r>
              <a:rPr lang="pl-PL" sz="800" dirty="0" smtClean="0"/>
              <a:t> and the </a:t>
            </a:r>
            <a:r>
              <a:rPr lang="pl-PL" sz="800" dirty="0" err="1" smtClean="0"/>
              <a:t>access</a:t>
            </a:r>
            <a:r>
              <a:rPr lang="pl-PL" sz="800" dirty="0" smtClean="0"/>
              <a:t> to Warsaw Stock </a:t>
            </a:r>
            <a:r>
              <a:rPr lang="pl-PL" sz="800" dirty="0" err="1" smtClean="0"/>
              <a:t>Exchane</a:t>
            </a:r>
            <a:r>
              <a:rPr lang="pl-PL" sz="800" dirty="0" smtClean="0"/>
              <a:t> SFTP </a:t>
            </a:r>
            <a:r>
              <a:rPr lang="pl-PL" sz="800" dirty="0" err="1" smtClean="0"/>
              <a:t>server</a:t>
            </a:r>
            <a:r>
              <a:rPr lang="pl-PL" sz="800" dirty="0" smtClean="0"/>
              <a:t>.</a:t>
            </a:r>
          </a:p>
          <a:p>
            <a:pPr marL="266677" lvl="1" indent="-266677" algn="just">
              <a:spcAft>
                <a:spcPts val="599"/>
              </a:spcAft>
              <a:buClr>
                <a:srgbClr val="4F81BD"/>
              </a:buClr>
              <a:buBlip>
                <a:blip r:embed="rId2"/>
              </a:buBlip>
            </a:pPr>
            <a:r>
              <a:rPr lang="pl-PL" sz="800" dirty="0" smtClean="0"/>
              <a:t>The </a:t>
            </a:r>
            <a:r>
              <a:rPr lang="pl-PL" sz="800" dirty="0" err="1" smtClean="0"/>
              <a:t>source</a:t>
            </a:r>
            <a:r>
              <a:rPr lang="pl-PL" sz="800" dirty="0" smtClean="0"/>
              <a:t> of data </a:t>
            </a:r>
            <a:r>
              <a:rPr lang="pl-PL" sz="800" dirty="0" err="1" smtClean="0"/>
              <a:t>is</a:t>
            </a:r>
            <a:r>
              <a:rPr lang="pl-PL" sz="800" dirty="0" smtClean="0"/>
              <a:t> public </a:t>
            </a:r>
            <a:r>
              <a:rPr lang="pl-PL" sz="800" dirty="0" err="1" smtClean="0"/>
              <a:t>communication</a:t>
            </a:r>
            <a:r>
              <a:rPr lang="pl-PL" sz="800" dirty="0" smtClean="0"/>
              <a:t> </a:t>
            </a:r>
            <a:r>
              <a:rPr lang="pl-PL" sz="800" dirty="0" err="1" smtClean="0"/>
              <a:t>stream</a:t>
            </a:r>
            <a:r>
              <a:rPr lang="pl-PL" sz="800" dirty="0" smtClean="0"/>
              <a:t> (XDP).</a:t>
            </a:r>
          </a:p>
          <a:p>
            <a:pPr marL="266677" lvl="1" indent="-266677" algn="just">
              <a:spcAft>
                <a:spcPts val="599"/>
              </a:spcAft>
              <a:buClr>
                <a:srgbClr val="4F81BD"/>
              </a:buClr>
              <a:buBlip>
                <a:blip r:embed="rId2"/>
              </a:buBlip>
            </a:pPr>
            <a:r>
              <a:rPr lang="pl-PL" sz="800" dirty="0" smtClean="0"/>
              <a:t>Data </a:t>
            </a:r>
            <a:r>
              <a:rPr lang="pl-PL" sz="800" dirty="0" err="1" smtClean="0"/>
              <a:t>is</a:t>
            </a:r>
            <a:r>
              <a:rPr lang="pl-PL" sz="800" dirty="0" smtClean="0"/>
              <a:t> in </a:t>
            </a:r>
            <a:r>
              <a:rPr lang="pl-PL" sz="800" dirty="0" err="1" smtClean="0"/>
              <a:t>binary</a:t>
            </a:r>
            <a:r>
              <a:rPr lang="pl-PL" sz="800" dirty="0" smtClean="0"/>
              <a:t> format </a:t>
            </a:r>
            <a:r>
              <a:rPr lang="pl-PL" sz="800" dirty="0" err="1" smtClean="0"/>
              <a:t>described</a:t>
            </a:r>
            <a:r>
              <a:rPr lang="pl-PL" sz="800" dirty="0" smtClean="0"/>
              <a:t> in XDP </a:t>
            </a:r>
            <a:r>
              <a:rPr lang="pl-PL" sz="800" dirty="0" err="1" smtClean="0"/>
              <a:t>documentation</a:t>
            </a:r>
            <a:r>
              <a:rPr lang="pl-PL" sz="800" dirty="0" smtClean="0"/>
              <a:t>  (</a:t>
            </a:r>
            <a:r>
              <a:rPr lang="pl-PL" sz="800" dirty="0" err="1" smtClean="0"/>
              <a:t>specification</a:t>
            </a:r>
            <a:r>
              <a:rPr lang="pl-PL" sz="800" dirty="0" smtClean="0"/>
              <a:t>)</a:t>
            </a:r>
          </a:p>
          <a:p>
            <a:pPr marL="266677" lvl="1" indent="-266677" algn="just">
              <a:spcAft>
                <a:spcPts val="599"/>
              </a:spcAft>
              <a:buClr>
                <a:srgbClr val="4F81BD"/>
              </a:buClr>
              <a:buBlip>
                <a:blip r:embed="rId2"/>
              </a:buBlip>
            </a:pPr>
            <a:r>
              <a:rPr lang="pl-PL" sz="800" dirty="0" smtClean="0"/>
              <a:t>Data </a:t>
            </a:r>
            <a:r>
              <a:rPr lang="pl-PL" sz="800" dirty="0" err="1" smtClean="0"/>
              <a:t>is</a:t>
            </a:r>
            <a:r>
              <a:rPr lang="pl-PL" sz="800" dirty="0" smtClean="0"/>
              <a:t> for </a:t>
            </a:r>
            <a:r>
              <a:rPr lang="pl-PL" sz="800" dirty="0" err="1" smtClean="0"/>
              <a:t>internal</a:t>
            </a:r>
            <a:r>
              <a:rPr lang="pl-PL" sz="800" dirty="0" smtClean="0"/>
              <a:t> </a:t>
            </a:r>
            <a:r>
              <a:rPr lang="pl-PL" sz="800" dirty="0" err="1" smtClean="0"/>
              <a:t>use</a:t>
            </a:r>
            <a:r>
              <a:rPr lang="pl-PL" sz="800" dirty="0" smtClean="0"/>
              <a:t> </a:t>
            </a:r>
            <a:r>
              <a:rPr lang="pl-PL" sz="800" dirty="0" err="1" smtClean="0"/>
              <a:t>only</a:t>
            </a:r>
            <a:r>
              <a:rPr lang="pl-PL" sz="800" dirty="0" smtClean="0"/>
              <a:t>.</a:t>
            </a:r>
            <a:endParaRPr lang="pl-PL" sz="800" dirty="0"/>
          </a:p>
          <a:p>
            <a:pPr marL="266677" lvl="1" indent="-266677" algn="just">
              <a:spcAft>
                <a:spcPts val="599"/>
              </a:spcAft>
              <a:buClr>
                <a:srgbClr val="4F81BD"/>
              </a:buClr>
              <a:buBlip>
                <a:blip r:embed="rId2"/>
              </a:buBlip>
            </a:pPr>
            <a:r>
              <a:rPr lang="en-US" sz="800" dirty="0" smtClean="0"/>
              <a:t>The </a:t>
            </a:r>
            <a:r>
              <a:rPr lang="en-US" sz="800" dirty="0"/>
              <a:t>functional scope of the </a:t>
            </a:r>
            <a:r>
              <a:rPr lang="en-US" sz="800"/>
              <a:t>data </a:t>
            </a:r>
            <a:r>
              <a:rPr lang="en-US" sz="800" smtClean="0"/>
              <a:t>shared</a:t>
            </a:r>
            <a:r>
              <a:rPr lang="pl-PL" sz="800" smtClean="0"/>
              <a:t>:</a:t>
            </a:r>
            <a:endParaRPr lang="pl-PL" sz="800" dirty="0" smtClean="0"/>
          </a:p>
          <a:p>
            <a:pPr marL="723877" lvl="2" indent="-266677" algn="just">
              <a:spcAft>
                <a:spcPts val="599"/>
              </a:spcAft>
              <a:buClr>
                <a:srgbClr val="4F81BD"/>
              </a:buClr>
              <a:buBlip>
                <a:blip r:embed="rId2"/>
              </a:buBlip>
            </a:pPr>
            <a:r>
              <a:rPr lang="pl-PL" sz="800" dirty="0" err="1" smtClean="0"/>
              <a:t>All</a:t>
            </a:r>
            <a:r>
              <a:rPr lang="pl-PL" sz="800" dirty="0" smtClean="0"/>
              <a:t> WSE </a:t>
            </a:r>
            <a:r>
              <a:rPr lang="pl-PL" sz="800" dirty="0" err="1" smtClean="0"/>
              <a:t>listed</a:t>
            </a:r>
            <a:r>
              <a:rPr lang="pl-PL" sz="800" dirty="0" smtClean="0"/>
              <a:t> </a:t>
            </a:r>
            <a:r>
              <a:rPr lang="pl-PL" sz="800" dirty="0" err="1" smtClean="0"/>
              <a:t>instruments</a:t>
            </a:r>
            <a:r>
              <a:rPr lang="pl-PL" sz="800" dirty="0" smtClean="0"/>
              <a:t> </a:t>
            </a:r>
          </a:p>
          <a:p>
            <a:pPr marL="723877" lvl="2" indent="-266677" algn="just">
              <a:spcAft>
                <a:spcPts val="599"/>
              </a:spcAft>
              <a:buClr>
                <a:srgbClr val="4F81BD"/>
              </a:buClr>
              <a:buBlip>
                <a:blip r:embed="rId2"/>
              </a:buBlip>
            </a:pPr>
            <a:r>
              <a:rPr lang="pl-PL" sz="800" dirty="0" smtClean="0"/>
              <a:t>Full order </a:t>
            </a:r>
            <a:r>
              <a:rPr lang="pl-PL" sz="800" dirty="0" err="1" smtClean="0"/>
              <a:t>book</a:t>
            </a:r>
            <a:endParaRPr lang="pl-PL" sz="800" dirty="0"/>
          </a:p>
          <a:p>
            <a:pPr marL="723877" lvl="2" indent="-266677" algn="just">
              <a:spcAft>
                <a:spcPts val="599"/>
              </a:spcAft>
              <a:buClr>
                <a:srgbClr val="4F81BD"/>
              </a:buClr>
              <a:buBlip>
                <a:blip r:embed="rId2"/>
              </a:buBlip>
            </a:pPr>
            <a:r>
              <a:rPr lang="pl-PL" sz="800" dirty="0" err="1" smtClean="0"/>
              <a:t>Trads</a:t>
            </a:r>
            <a:r>
              <a:rPr lang="pl-PL" sz="800" dirty="0" smtClean="0"/>
              <a:t> </a:t>
            </a:r>
            <a:r>
              <a:rPr lang="pl-PL" sz="800" dirty="0" smtClean="0"/>
              <a:t>data</a:t>
            </a:r>
            <a:endParaRPr lang="pl-PL" sz="800" dirty="0"/>
          </a:p>
          <a:p>
            <a:pPr marL="266677" lvl="1" indent="-266677" algn="just">
              <a:spcAft>
                <a:spcPts val="599"/>
              </a:spcAft>
              <a:buClr>
                <a:srgbClr val="4F81BD"/>
              </a:buClr>
              <a:buBlip>
                <a:blip r:embed="rId2"/>
              </a:buBlip>
            </a:pPr>
            <a:r>
              <a:rPr lang="pl-PL" sz="800" dirty="0" smtClean="0"/>
              <a:t>Data </a:t>
            </a:r>
            <a:r>
              <a:rPr lang="pl-PL" sz="800" dirty="0" err="1" smtClean="0"/>
              <a:t>is</a:t>
            </a:r>
            <a:r>
              <a:rPr lang="pl-PL" sz="800" dirty="0" smtClean="0"/>
              <a:t> </a:t>
            </a:r>
            <a:r>
              <a:rPr lang="pl-PL" sz="800" dirty="0" err="1" smtClean="0"/>
              <a:t>available</a:t>
            </a:r>
            <a:r>
              <a:rPr lang="pl-PL" sz="800" dirty="0" smtClean="0"/>
              <a:t> </a:t>
            </a:r>
            <a:r>
              <a:rPr lang="pl-PL" sz="800" dirty="0" err="1" smtClean="0"/>
              <a:t>starting</a:t>
            </a:r>
            <a:r>
              <a:rPr lang="pl-PL" sz="800" dirty="0" smtClean="0"/>
              <a:t> from 15/04/2013 (as </a:t>
            </a:r>
            <a:r>
              <a:rPr lang="pl-PL" sz="800" dirty="0" err="1" smtClean="0"/>
              <a:t>daily</a:t>
            </a:r>
            <a:r>
              <a:rPr lang="pl-PL" sz="800" dirty="0" smtClean="0"/>
              <a:t> </a:t>
            </a:r>
            <a:r>
              <a:rPr lang="pl-PL" sz="800" dirty="0" err="1" smtClean="0"/>
              <a:t>files</a:t>
            </a:r>
            <a:r>
              <a:rPr lang="pl-PL" sz="800" dirty="0" smtClean="0"/>
              <a:t>), </a:t>
            </a:r>
            <a:r>
              <a:rPr lang="pl-PL" sz="800" dirty="0" err="1" smtClean="0"/>
              <a:t>however</a:t>
            </a:r>
            <a:r>
              <a:rPr lang="pl-PL" sz="800" dirty="0" smtClean="0"/>
              <a:t>:</a:t>
            </a:r>
          </a:p>
          <a:p>
            <a:pPr marL="723877" lvl="2" indent="-266677" algn="just">
              <a:spcAft>
                <a:spcPts val="599"/>
              </a:spcAft>
              <a:buClr>
                <a:srgbClr val="4F81BD"/>
              </a:buClr>
              <a:buBlip>
                <a:blip r:embed="rId2"/>
              </a:buBlip>
            </a:pPr>
            <a:r>
              <a:rPr lang="pl-PL" sz="800" dirty="0" smtClean="0"/>
              <a:t>Data </a:t>
            </a:r>
            <a:r>
              <a:rPr lang="pl-PL" sz="800" dirty="0" err="1" smtClean="0"/>
              <a:t>is</a:t>
            </a:r>
            <a:r>
              <a:rPr lang="pl-PL" sz="800" dirty="0" smtClean="0"/>
              <a:t> </a:t>
            </a:r>
            <a:r>
              <a:rPr lang="pl-PL" sz="800" dirty="0" err="1"/>
              <a:t>delivered</a:t>
            </a:r>
            <a:r>
              <a:rPr lang="pl-PL" sz="800" dirty="0"/>
              <a:t> on HDD disc </a:t>
            </a:r>
            <a:r>
              <a:rPr lang="pl-PL" sz="800" dirty="0" smtClean="0"/>
              <a:t>from 15/04/2013 to a </a:t>
            </a:r>
            <a:r>
              <a:rPr lang="pl-PL" sz="800" dirty="0" err="1" smtClean="0"/>
              <a:t>date</a:t>
            </a:r>
            <a:r>
              <a:rPr lang="pl-PL" sz="800" dirty="0" smtClean="0"/>
              <a:t> of </a:t>
            </a:r>
            <a:r>
              <a:rPr lang="pl-PL" sz="800" dirty="0" err="1" smtClean="0"/>
              <a:t>obtaining</a:t>
            </a:r>
            <a:r>
              <a:rPr lang="pl-PL" sz="800" dirty="0" smtClean="0"/>
              <a:t> the </a:t>
            </a:r>
            <a:r>
              <a:rPr lang="pl-PL" sz="800" dirty="0" err="1" smtClean="0"/>
              <a:t>access</a:t>
            </a:r>
            <a:r>
              <a:rPr lang="pl-PL" sz="800" dirty="0" smtClean="0"/>
              <a:t> to SFTP </a:t>
            </a:r>
            <a:r>
              <a:rPr lang="pl-PL" sz="800" dirty="0" err="1" smtClean="0"/>
              <a:t>server</a:t>
            </a:r>
            <a:r>
              <a:rPr lang="pl-PL" sz="800" dirty="0" smtClean="0"/>
              <a:t>.</a:t>
            </a:r>
          </a:p>
          <a:p>
            <a:pPr marL="723877" lvl="2" indent="-266677" algn="just">
              <a:spcAft>
                <a:spcPts val="599"/>
              </a:spcAft>
              <a:buClr>
                <a:srgbClr val="4F81BD"/>
              </a:buClr>
              <a:buBlip>
                <a:blip r:embed="rId2"/>
              </a:buBlip>
            </a:pPr>
            <a:r>
              <a:rPr lang="pl-PL" sz="800" dirty="0" err="1" smtClean="0"/>
              <a:t>Current</a:t>
            </a:r>
            <a:r>
              <a:rPr lang="pl-PL" sz="800" dirty="0" smtClean="0"/>
              <a:t> data </a:t>
            </a:r>
            <a:r>
              <a:rPr lang="pl-PL" sz="800" dirty="0" err="1" smtClean="0"/>
              <a:t>is</a:t>
            </a:r>
            <a:r>
              <a:rPr lang="pl-PL" sz="800" dirty="0" smtClean="0"/>
              <a:t> </a:t>
            </a:r>
            <a:r>
              <a:rPr lang="pl-PL" sz="800" dirty="0" err="1" smtClean="0"/>
              <a:t>available</a:t>
            </a:r>
            <a:r>
              <a:rPr lang="pl-PL" sz="800" dirty="0" smtClean="0"/>
              <a:t> </a:t>
            </a:r>
            <a:r>
              <a:rPr lang="pl-PL" sz="800" dirty="0" err="1" smtClean="0"/>
              <a:t>daily</a:t>
            </a:r>
            <a:r>
              <a:rPr lang="pl-PL" sz="800" dirty="0" smtClean="0"/>
              <a:t> on SFTP </a:t>
            </a:r>
            <a:r>
              <a:rPr lang="pl-PL" sz="800" dirty="0" err="1" smtClean="0"/>
              <a:t>server</a:t>
            </a:r>
            <a:r>
              <a:rPr lang="pl-PL" sz="800" dirty="0" smtClean="0"/>
              <a:t>.</a:t>
            </a:r>
            <a:endParaRPr lang="pl-PL" sz="800" dirty="0"/>
          </a:p>
          <a:p>
            <a:pPr marL="266677" lvl="1" indent="-266677" algn="just">
              <a:spcAft>
                <a:spcPts val="599"/>
              </a:spcAft>
              <a:buClr>
                <a:srgbClr val="4F81BD"/>
              </a:buClr>
              <a:buBlip>
                <a:blip r:embed="rId2"/>
              </a:buBlip>
            </a:pPr>
            <a:endParaRPr lang="pl-PL" sz="800" dirty="0"/>
          </a:p>
        </p:txBody>
      </p:sp>
      <p:sp>
        <p:nvSpPr>
          <p:cNvPr id="60" name="Rectangle 10"/>
          <p:cNvSpPr/>
          <p:nvPr/>
        </p:nvSpPr>
        <p:spPr>
          <a:xfrm>
            <a:off x="231052" y="1281817"/>
            <a:ext cx="3058247" cy="288032"/>
          </a:xfrm>
          <a:prstGeom prst="rect">
            <a:avLst/>
          </a:prstGeom>
          <a:solidFill>
            <a:srgbClr val="E2E2E2"/>
          </a:solidFill>
          <a:ln w="9525"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52584"/>
            <a:r>
              <a:rPr lang="pl-PL" sz="1200" b="1" dirty="0" smtClean="0">
                <a:solidFill>
                  <a:srgbClr val="002060"/>
                </a:solidFill>
              </a:rPr>
              <a:t>Access </a:t>
            </a:r>
            <a:r>
              <a:rPr lang="pl-PL" sz="1200" b="1" dirty="0" err="1" smtClean="0">
                <a:solidFill>
                  <a:srgbClr val="002060"/>
                </a:solidFill>
              </a:rPr>
              <a:t>rules</a:t>
            </a:r>
            <a:endParaRPr lang="pl-PL" sz="1200" b="1" dirty="0">
              <a:solidFill>
                <a:srgbClr val="002060"/>
              </a:solidFill>
            </a:endParaRPr>
          </a:p>
        </p:txBody>
      </p:sp>
      <p:pic>
        <p:nvPicPr>
          <p:cNvPr id="80" name="Obraz 7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896" y="298724"/>
            <a:ext cx="1723536" cy="505125"/>
          </a:xfrm>
          <a:prstGeom prst="rect">
            <a:avLst/>
          </a:prstGeom>
        </p:spPr>
      </p:pic>
      <p:sp>
        <p:nvSpPr>
          <p:cNvPr id="46" name="Rectangle 10"/>
          <p:cNvSpPr/>
          <p:nvPr/>
        </p:nvSpPr>
        <p:spPr>
          <a:xfrm>
            <a:off x="3684241" y="4724040"/>
            <a:ext cx="2957428" cy="288032"/>
          </a:xfrm>
          <a:prstGeom prst="rect">
            <a:avLst/>
          </a:prstGeom>
          <a:solidFill>
            <a:srgbClr val="E2E2E2"/>
          </a:solidFill>
          <a:ln w="9525"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52584"/>
            <a:r>
              <a:rPr lang="pl-PL" sz="1200" b="1" dirty="0" smtClean="0">
                <a:solidFill>
                  <a:srgbClr val="002060"/>
                </a:solidFill>
              </a:rPr>
              <a:t>How to order?</a:t>
            </a:r>
            <a:endParaRPr lang="pl-PL" sz="1200" b="1" dirty="0">
              <a:solidFill>
                <a:srgbClr val="002060"/>
              </a:solidFill>
            </a:endParaRPr>
          </a:p>
        </p:txBody>
      </p:sp>
      <p:sp>
        <p:nvSpPr>
          <p:cNvPr id="82" name="Rectangle 10"/>
          <p:cNvSpPr/>
          <p:nvPr/>
        </p:nvSpPr>
        <p:spPr>
          <a:xfrm>
            <a:off x="3684241" y="1281817"/>
            <a:ext cx="2957429" cy="288032"/>
          </a:xfrm>
          <a:prstGeom prst="rect">
            <a:avLst/>
          </a:prstGeom>
          <a:solidFill>
            <a:srgbClr val="E2E2E2"/>
          </a:solidFill>
          <a:ln w="9525"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52584"/>
            <a:r>
              <a:rPr lang="pl-PL" sz="1200" b="1" dirty="0" err="1" smtClean="0">
                <a:solidFill>
                  <a:srgbClr val="002060"/>
                </a:solidFill>
              </a:rPr>
              <a:t>Scheme</a:t>
            </a:r>
            <a:endParaRPr lang="pl-PL" sz="1200" b="1" dirty="0">
              <a:solidFill>
                <a:srgbClr val="002060"/>
              </a:solidFill>
            </a:endParaRPr>
          </a:p>
        </p:txBody>
      </p:sp>
      <p:sp>
        <p:nvSpPr>
          <p:cNvPr id="45" name="Rectangle 10"/>
          <p:cNvSpPr/>
          <p:nvPr/>
        </p:nvSpPr>
        <p:spPr>
          <a:xfrm>
            <a:off x="243779" y="5386984"/>
            <a:ext cx="3045520" cy="288032"/>
          </a:xfrm>
          <a:prstGeom prst="rect">
            <a:avLst/>
          </a:prstGeom>
          <a:solidFill>
            <a:srgbClr val="E2E2E2"/>
          </a:solidFill>
          <a:ln w="9525"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52584"/>
            <a:r>
              <a:rPr lang="pl-PL" sz="1200" b="1" dirty="0" err="1" smtClean="0">
                <a:solidFill>
                  <a:srgbClr val="002060"/>
                </a:solidFill>
              </a:rPr>
              <a:t>Description</a:t>
            </a:r>
            <a:endParaRPr lang="pl-PL" sz="1200" b="1" dirty="0">
              <a:solidFill>
                <a:srgbClr val="002060"/>
              </a:solidFill>
            </a:endParaRPr>
          </a:p>
        </p:txBody>
      </p:sp>
      <p:sp>
        <p:nvSpPr>
          <p:cNvPr id="2" name="Chmurka 1"/>
          <p:cNvSpPr/>
          <p:nvPr/>
        </p:nvSpPr>
        <p:spPr>
          <a:xfrm>
            <a:off x="3974653" y="2401541"/>
            <a:ext cx="682499" cy="344549"/>
          </a:xfrm>
          <a:prstGeom prst="clou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900" b="1" dirty="0" smtClean="0"/>
              <a:t>SFTP</a:t>
            </a:r>
            <a:endParaRPr lang="pl-PL" sz="900" b="1" dirty="0"/>
          </a:p>
        </p:txBody>
      </p:sp>
      <p:sp>
        <p:nvSpPr>
          <p:cNvPr id="3" name="Prostokąt 2"/>
          <p:cNvSpPr/>
          <p:nvPr/>
        </p:nvSpPr>
        <p:spPr>
          <a:xfrm>
            <a:off x="231053" y="5752253"/>
            <a:ext cx="3115845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677" lvl="1" indent="-266677" algn="just">
              <a:spcAft>
                <a:spcPts val="599"/>
              </a:spcAft>
              <a:buClr>
                <a:srgbClr val="4F81BD"/>
              </a:buClr>
              <a:buBlip>
                <a:blip r:embed="rId2"/>
              </a:buBlip>
            </a:pPr>
            <a:r>
              <a:rPr lang="en-US" sz="800" dirty="0"/>
              <a:t>Raw Data service allows </a:t>
            </a:r>
            <a:r>
              <a:rPr lang="pl-PL" sz="800" dirty="0" err="1" smtClean="0"/>
              <a:t>subscribers</a:t>
            </a:r>
            <a:r>
              <a:rPr lang="pl-PL" sz="800" dirty="0" smtClean="0"/>
              <a:t> </a:t>
            </a:r>
            <a:r>
              <a:rPr lang="en-US" sz="800" dirty="0" smtClean="0"/>
              <a:t>to </a:t>
            </a:r>
            <a:r>
              <a:rPr lang="en-US" sz="800" dirty="0"/>
              <a:t>download the daily full order book</a:t>
            </a:r>
            <a:r>
              <a:rPr lang="pl-PL" sz="800" dirty="0"/>
              <a:t> of</a:t>
            </a:r>
            <a:r>
              <a:rPr lang="en-US" sz="800" dirty="0"/>
              <a:t> all instruments listed on the Warsaw Stock Exchange, together with </a:t>
            </a:r>
            <a:r>
              <a:rPr lang="en-US" sz="800" dirty="0" smtClean="0"/>
              <a:t>transaction</a:t>
            </a:r>
            <a:r>
              <a:rPr lang="pl-PL" sz="800" dirty="0" smtClean="0"/>
              <a:t> data.</a:t>
            </a:r>
            <a:endParaRPr lang="pl-PL" sz="800" dirty="0"/>
          </a:p>
          <a:p>
            <a:pPr marL="266677" lvl="1" indent="-266677" algn="just">
              <a:spcAft>
                <a:spcPts val="599"/>
              </a:spcAft>
              <a:buClr>
                <a:srgbClr val="4F81BD"/>
              </a:buClr>
              <a:buBlip>
                <a:blip r:embed="rId2"/>
              </a:buBlip>
            </a:pPr>
            <a:r>
              <a:rPr lang="en-US" sz="800" dirty="0"/>
              <a:t>The service allows </a:t>
            </a:r>
            <a:r>
              <a:rPr lang="pl-PL" sz="800" dirty="0" err="1"/>
              <a:t>subscribers</a:t>
            </a:r>
            <a:r>
              <a:rPr lang="pl-PL" sz="800" dirty="0"/>
              <a:t> </a:t>
            </a:r>
            <a:r>
              <a:rPr lang="en-US" sz="800" dirty="0" smtClean="0"/>
              <a:t>to </a:t>
            </a:r>
            <a:r>
              <a:rPr lang="en-US" sz="800" dirty="0"/>
              <a:t>analyze data, build models and investment strategies for modern trading techniques such as algorithmic trading or high frequency </a:t>
            </a:r>
            <a:r>
              <a:rPr lang="en-US" sz="800" dirty="0" smtClean="0"/>
              <a:t>trading</a:t>
            </a:r>
            <a:r>
              <a:rPr lang="pl-PL" sz="800" dirty="0" smtClean="0"/>
              <a:t>. </a:t>
            </a:r>
          </a:p>
          <a:p>
            <a:pPr marL="266677" lvl="1" indent="-266677" algn="just">
              <a:spcAft>
                <a:spcPts val="599"/>
              </a:spcAft>
              <a:buClr>
                <a:srgbClr val="4F81BD"/>
              </a:buClr>
              <a:buBlip>
                <a:blip r:embed="rId2"/>
              </a:buBlip>
            </a:pPr>
            <a:r>
              <a:rPr lang="en-US" sz="800" dirty="0"/>
              <a:t>WSE as the data owner ensures high quality and fast access for further </a:t>
            </a:r>
            <a:r>
              <a:rPr lang="en-US" sz="800" dirty="0" smtClean="0"/>
              <a:t>processing</a:t>
            </a:r>
            <a:r>
              <a:rPr lang="pl-PL" sz="800" dirty="0" smtClean="0"/>
              <a:t>.</a:t>
            </a:r>
          </a:p>
          <a:p>
            <a:pPr marL="0" lvl="1" algn="just">
              <a:spcAft>
                <a:spcPts val="599"/>
              </a:spcAft>
              <a:buClr>
                <a:srgbClr val="4F81BD"/>
              </a:buClr>
            </a:pPr>
            <a:endParaRPr lang="pl-PL" sz="800" dirty="0"/>
          </a:p>
        </p:txBody>
      </p:sp>
      <p:sp>
        <p:nvSpPr>
          <p:cNvPr id="48" name="Prostokąt 47"/>
          <p:cNvSpPr/>
          <p:nvPr/>
        </p:nvSpPr>
        <p:spPr>
          <a:xfrm>
            <a:off x="148576" y="9614730"/>
            <a:ext cx="6709424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600" dirty="0" smtClean="0"/>
              <a:t>Information on Raw Data Service </a:t>
            </a:r>
            <a:r>
              <a:rPr lang="pl-PL" sz="600" dirty="0" err="1" smtClean="0"/>
              <a:t>you</a:t>
            </a:r>
            <a:r>
              <a:rPr lang="pl-PL" sz="600" dirty="0" smtClean="0"/>
              <a:t> </a:t>
            </a:r>
            <a:r>
              <a:rPr lang="pl-PL" sz="600" dirty="0" err="1" smtClean="0"/>
              <a:t>will</a:t>
            </a:r>
            <a:r>
              <a:rPr lang="pl-PL" sz="600" dirty="0" smtClean="0"/>
              <a:t> </a:t>
            </a:r>
            <a:r>
              <a:rPr lang="pl-PL" sz="600" dirty="0" err="1" smtClean="0"/>
              <a:t>find</a:t>
            </a:r>
            <a:r>
              <a:rPr lang="pl-PL" sz="600" dirty="0" smtClean="0"/>
              <a:t> in the </a:t>
            </a:r>
            <a:r>
              <a:rPr lang="pl-PL" sz="600" dirty="0" err="1" smtClean="0"/>
              <a:t>document</a:t>
            </a:r>
            <a:r>
              <a:rPr lang="pl-PL" sz="600" dirty="0" smtClean="0"/>
              <a:t>: </a:t>
            </a:r>
            <a:r>
              <a:rPr lang="fr-FR" sz="600" dirty="0" smtClean="0"/>
              <a:t>WSE </a:t>
            </a:r>
            <a:r>
              <a:rPr lang="fr-FR" sz="600" dirty="0"/>
              <a:t>- XDP CDE Message </a:t>
            </a:r>
            <a:r>
              <a:rPr lang="fr-FR" sz="600" dirty="0" smtClean="0"/>
              <a:t>Specifications</a:t>
            </a:r>
            <a:r>
              <a:rPr lang="pl-PL" sz="600" dirty="0" smtClean="0"/>
              <a:t> and on the </a:t>
            </a:r>
            <a:r>
              <a:rPr lang="pl-PL" sz="600" dirty="0" err="1" smtClean="0"/>
              <a:t>website</a:t>
            </a:r>
            <a:r>
              <a:rPr lang="pl-PL" sz="600" dirty="0" smtClean="0"/>
              <a:t>: http</a:t>
            </a:r>
            <a:r>
              <a:rPr lang="pl-PL" sz="600" dirty="0"/>
              <a:t>://www.gpw.pl/utp_documentation</a:t>
            </a:r>
            <a:endParaRPr lang="pl-PL" sz="600" dirty="0" smtClean="0"/>
          </a:p>
        </p:txBody>
      </p:sp>
      <p:grpSp>
        <p:nvGrpSpPr>
          <p:cNvPr id="4" name="Grupa 3"/>
          <p:cNvGrpSpPr/>
          <p:nvPr/>
        </p:nvGrpSpPr>
        <p:grpSpPr>
          <a:xfrm>
            <a:off x="3684241" y="5067275"/>
            <a:ext cx="2957428" cy="1983416"/>
            <a:chOff x="3684241" y="5023207"/>
            <a:chExt cx="2957428" cy="1983416"/>
          </a:xfrm>
        </p:grpSpPr>
        <p:sp>
          <p:nvSpPr>
            <p:cNvPr id="42" name="Prostokąt 41"/>
            <p:cNvSpPr/>
            <p:nvPr/>
          </p:nvSpPr>
          <p:spPr>
            <a:xfrm>
              <a:off x="4382451" y="5478027"/>
              <a:ext cx="1488881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algn="ctr">
                <a:spcAft>
                  <a:spcPts val="599"/>
                </a:spcAft>
                <a:buClr>
                  <a:srgbClr val="4F81BD"/>
                </a:buClr>
              </a:pPr>
              <a:r>
                <a:rPr lang="pl-PL" sz="800" dirty="0" smtClean="0"/>
                <a:t>historical.data@wse.com.pl</a:t>
              </a:r>
              <a:endParaRPr lang="pl-PL" sz="800" dirty="0" smtClean="0">
                <a:hlinkClick r:id="rId4"/>
              </a:endParaRPr>
            </a:p>
            <a:p>
              <a:pPr marL="0" lvl="1" algn="ctr">
                <a:spcAft>
                  <a:spcPts val="599"/>
                </a:spcAft>
                <a:buClr>
                  <a:srgbClr val="4F81BD"/>
                </a:buClr>
              </a:pPr>
              <a:r>
                <a:rPr lang="pl-PL" sz="800" dirty="0" smtClean="0"/>
                <a:t>+</a:t>
              </a:r>
              <a:r>
                <a:rPr lang="pl-PL" sz="800" dirty="0"/>
                <a:t>48 22 537 </a:t>
              </a:r>
              <a:r>
                <a:rPr lang="pl-PL" sz="800" dirty="0" smtClean="0"/>
                <a:t>72 72</a:t>
              </a:r>
              <a:br>
                <a:rPr lang="pl-PL" sz="800" dirty="0" smtClean="0"/>
              </a:br>
              <a:r>
                <a:rPr lang="pl-PL" sz="800" dirty="0" smtClean="0"/>
                <a:t>+48 </a:t>
              </a:r>
              <a:r>
                <a:rPr lang="pl-PL" sz="800" dirty="0"/>
                <a:t>22 537 </a:t>
              </a:r>
              <a:r>
                <a:rPr lang="pl-PL" sz="800" dirty="0" smtClean="0"/>
                <a:t>77 94</a:t>
              </a:r>
              <a:endParaRPr lang="pl-PL" sz="800" dirty="0"/>
            </a:p>
          </p:txBody>
        </p:sp>
        <p:sp>
          <p:nvSpPr>
            <p:cNvPr id="44" name="Prostokąt 43"/>
            <p:cNvSpPr/>
            <p:nvPr/>
          </p:nvSpPr>
          <p:spPr>
            <a:xfrm>
              <a:off x="4450325" y="6544958"/>
              <a:ext cx="147705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algn="ctr">
                <a:spcAft>
                  <a:spcPts val="599"/>
                </a:spcAft>
                <a:buClr>
                  <a:srgbClr val="4F81BD"/>
                </a:buClr>
              </a:pPr>
              <a:r>
                <a:rPr lang="pl-PL" sz="800" dirty="0" smtClean="0"/>
                <a:t>Client Support Team</a:t>
              </a:r>
              <a:br>
                <a:rPr lang="pl-PL" sz="800" dirty="0" smtClean="0"/>
              </a:br>
              <a:r>
                <a:rPr lang="pl-PL" sz="800" dirty="0"/>
                <a:t>supportutp@wse.com.pl</a:t>
              </a:r>
              <a:r>
                <a:rPr lang="pl-PL" sz="800" dirty="0" smtClean="0"/>
                <a:t/>
              </a:r>
              <a:br>
                <a:rPr lang="pl-PL" sz="800" dirty="0" smtClean="0"/>
              </a:br>
              <a:r>
                <a:rPr lang="pl-PL" sz="800" dirty="0" smtClean="0"/>
                <a:t>+48 </a:t>
              </a:r>
              <a:r>
                <a:rPr lang="pl-PL" sz="800" dirty="0"/>
                <a:t>22 537 7341</a:t>
              </a:r>
            </a:p>
          </p:txBody>
        </p:sp>
        <p:sp>
          <p:nvSpPr>
            <p:cNvPr id="5" name="Prostokąt 4"/>
            <p:cNvSpPr/>
            <p:nvPr/>
          </p:nvSpPr>
          <p:spPr>
            <a:xfrm>
              <a:off x="3684241" y="5023207"/>
              <a:ext cx="295742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l-PL" sz="800" b="1" dirty="0" smtClean="0"/>
                <a:t>Order form:</a:t>
              </a:r>
            </a:p>
            <a:p>
              <a:r>
                <a:rPr lang="pl-PL" sz="800" b="1" dirty="0"/>
                <a:t>http://www.gpw.pl/order_en</a:t>
              </a:r>
            </a:p>
          </p:txBody>
        </p:sp>
        <p:sp>
          <p:nvSpPr>
            <p:cNvPr id="12" name="Prostokąt 11"/>
            <p:cNvSpPr/>
            <p:nvPr/>
          </p:nvSpPr>
          <p:spPr>
            <a:xfrm>
              <a:off x="3731044" y="6230079"/>
              <a:ext cx="966931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lvl="1" algn="ctr">
                <a:spcAft>
                  <a:spcPts val="599"/>
                </a:spcAft>
                <a:buClr>
                  <a:srgbClr val="4F81BD"/>
                </a:buClr>
              </a:pPr>
              <a:r>
                <a:rPr lang="pl-PL" sz="800" b="1" dirty="0" smtClean="0"/>
                <a:t>Technical </a:t>
              </a:r>
              <a:r>
                <a:rPr lang="pl-PL" sz="800" b="1" dirty="0" err="1" smtClean="0"/>
                <a:t>support</a:t>
              </a:r>
              <a:r>
                <a:rPr lang="pl-PL" sz="800" dirty="0" smtClean="0"/>
                <a:t>:</a:t>
              </a:r>
              <a:endParaRPr lang="pl-PL" sz="800" dirty="0"/>
            </a:p>
          </p:txBody>
        </p:sp>
      </p:grpSp>
      <p:grpSp>
        <p:nvGrpSpPr>
          <p:cNvPr id="40" name="Grupa 39"/>
          <p:cNvGrpSpPr/>
          <p:nvPr/>
        </p:nvGrpSpPr>
        <p:grpSpPr>
          <a:xfrm>
            <a:off x="3817176" y="1725071"/>
            <a:ext cx="2763240" cy="2746111"/>
            <a:chOff x="3722464" y="6017719"/>
            <a:chExt cx="2763240" cy="2746111"/>
          </a:xfrm>
        </p:grpSpPr>
        <p:cxnSp>
          <p:nvCxnSpPr>
            <p:cNvPr id="43" name="Łącznik prosty ze strzałką 42"/>
            <p:cNvCxnSpPr/>
            <p:nvPr/>
          </p:nvCxnSpPr>
          <p:spPr>
            <a:xfrm flipV="1">
              <a:off x="4234268" y="6554910"/>
              <a:ext cx="0" cy="60949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51" name="Grupa 50"/>
            <p:cNvGrpSpPr/>
            <p:nvPr/>
          </p:nvGrpSpPr>
          <p:grpSpPr>
            <a:xfrm>
              <a:off x="3722464" y="6017719"/>
              <a:ext cx="2763240" cy="2746111"/>
              <a:chOff x="3698400" y="6017719"/>
              <a:chExt cx="2763240" cy="2746111"/>
            </a:xfrm>
          </p:grpSpPr>
          <p:sp>
            <p:nvSpPr>
              <p:cNvPr id="58" name="Prostokąt 57"/>
              <p:cNvSpPr/>
              <p:nvPr/>
            </p:nvSpPr>
            <p:spPr>
              <a:xfrm>
                <a:off x="3698400" y="8242160"/>
                <a:ext cx="2759289" cy="521670"/>
              </a:xfrm>
              <a:prstGeom prst="rect">
                <a:avLst/>
              </a:prstGeom>
              <a:solidFill>
                <a:srgbClr val="004A8B"/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l-PL" sz="1100" b="1" dirty="0" smtClean="0"/>
                  <a:t>UTP (XDP </a:t>
                </a:r>
                <a:r>
                  <a:rPr lang="pl-PL" sz="1100" b="1" dirty="0" err="1" smtClean="0"/>
                  <a:t>feed</a:t>
                </a:r>
                <a:r>
                  <a:rPr lang="pl-PL" sz="1100" b="1" dirty="0" smtClean="0"/>
                  <a:t>)</a:t>
                </a:r>
                <a:endParaRPr lang="pl-PL" sz="1100" b="1" dirty="0"/>
              </a:p>
            </p:txBody>
          </p:sp>
          <p:sp>
            <p:nvSpPr>
              <p:cNvPr id="61" name="Prostokąt 60"/>
              <p:cNvSpPr/>
              <p:nvPr/>
            </p:nvSpPr>
            <p:spPr>
              <a:xfrm>
                <a:off x="3698400" y="7208706"/>
                <a:ext cx="2759289" cy="425971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l-PL" sz="1100" b="1" dirty="0" smtClean="0"/>
                  <a:t>Raw Data</a:t>
                </a:r>
                <a:endParaRPr lang="pl-PL" sz="1100" b="1" dirty="0"/>
              </a:p>
            </p:txBody>
          </p:sp>
          <p:sp>
            <p:nvSpPr>
              <p:cNvPr id="62" name="Prostokąt 61"/>
              <p:cNvSpPr/>
              <p:nvPr/>
            </p:nvSpPr>
            <p:spPr>
              <a:xfrm>
                <a:off x="3702351" y="6017719"/>
                <a:ext cx="2759289" cy="53719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sz="1100" b="1" dirty="0"/>
              </a:p>
            </p:txBody>
          </p:sp>
          <p:sp>
            <p:nvSpPr>
              <p:cNvPr id="63" name="pole tekstowe 62"/>
              <p:cNvSpPr txBox="1"/>
              <p:nvPr/>
            </p:nvSpPr>
            <p:spPr>
              <a:xfrm>
                <a:off x="3702351" y="6183055"/>
                <a:ext cx="2759289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l-PL" sz="1100" b="1" dirty="0" smtClean="0">
                    <a:solidFill>
                      <a:schemeClr val="bg1"/>
                    </a:solidFill>
                  </a:rPr>
                  <a:t>Client</a:t>
                </a:r>
                <a:endParaRPr lang="pl-PL" sz="11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64" name="Łącznik prosty ze strzałką 63"/>
              <p:cNvCxnSpPr>
                <a:stCxn id="61" idx="2"/>
                <a:endCxn id="58" idx="0"/>
              </p:cNvCxnSpPr>
              <p:nvPr/>
            </p:nvCxnSpPr>
            <p:spPr>
              <a:xfrm>
                <a:off x="5078045" y="7634677"/>
                <a:ext cx="0" cy="607483"/>
              </a:xfrm>
              <a:prstGeom prst="straightConnector1">
                <a:avLst/>
              </a:prstGeom>
              <a:ln>
                <a:solidFill>
                  <a:schemeClr val="bg2">
                    <a:lumMod val="25000"/>
                  </a:schemeClr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56" name="pole tekstowe 55"/>
            <p:cNvSpPr txBox="1"/>
            <p:nvPr/>
          </p:nvSpPr>
          <p:spPr>
            <a:xfrm rot="16200000">
              <a:off x="4290511" y="6665013"/>
              <a:ext cx="805564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dirty="0"/>
                <a:t>Downloading the file with current data</a:t>
              </a:r>
              <a:endParaRPr lang="pl-PL" sz="700" dirty="0"/>
            </a:p>
          </p:txBody>
        </p:sp>
      </p:grpSp>
      <p:sp>
        <p:nvSpPr>
          <p:cNvPr id="38" name="pole tekstowe 37"/>
          <p:cNvSpPr txBox="1"/>
          <p:nvPr/>
        </p:nvSpPr>
        <p:spPr>
          <a:xfrm rot="16200000">
            <a:off x="4967814" y="3490383"/>
            <a:ext cx="8055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700" dirty="0" err="1" smtClean="0"/>
              <a:t>Last</a:t>
            </a:r>
            <a:r>
              <a:rPr lang="pl-PL" sz="700" dirty="0" smtClean="0"/>
              <a:t> trading </a:t>
            </a:r>
            <a:r>
              <a:rPr lang="pl-PL" sz="700" dirty="0" err="1" smtClean="0"/>
              <a:t>day</a:t>
            </a:r>
            <a:r>
              <a:rPr lang="pl-PL" sz="700" dirty="0" smtClean="0"/>
              <a:t> </a:t>
            </a:r>
            <a:r>
              <a:rPr lang="pl-PL" sz="700" dirty="0" err="1" smtClean="0"/>
              <a:t>feed</a:t>
            </a:r>
            <a:endParaRPr lang="pl-PL" sz="700" dirty="0"/>
          </a:p>
        </p:txBody>
      </p:sp>
      <p:sp>
        <p:nvSpPr>
          <p:cNvPr id="34" name="pole tekstowe 33"/>
          <p:cNvSpPr txBox="1"/>
          <p:nvPr/>
        </p:nvSpPr>
        <p:spPr>
          <a:xfrm rot="16200000">
            <a:off x="5628753" y="2379402"/>
            <a:ext cx="8055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dirty="0"/>
              <a:t>Archived data on the HDD - delivery by </a:t>
            </a:r>
            <a:r>
              <a:rPr lang="pl-PL" sz="700" dirty="0" smtClean="0"/>
              <a:t>post</a:t>
            </a:r>
            <a:endParaRPr lang="pl-PL" sz="700" dirty="0"/>
          </a:p>
        </p:txBody>
      </p:sp>
      <p:cxnSp>
        <p:nvCxnSpPr>
          <p:cNvPr id="35" name="Łącznik prosty ze strzałką 34"/>
          <p:cNvCxnSpPr/>
          <p:nvPr/>
        </p:nvCxnSpPr>
        <p:spPr>
          <a:xfrm flipV="1">
            <a:off x="5803900" y="2250524"/>
            <a:ext cx="0" cy="6094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34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1314</TotalTime>
  <Words>286</Words>
  <Application>Microsoft Office PowerPoint</Application>
  <PresentationFormat>Papier A4 (210x297 mm)</PresentationFormat>
  <Paragraphs>36</Paragraphs>
  <Slides>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Czcionka tekstu podstawowego</vt:lpstr>
      <vt:lpstr>Motyw pakietu Office</vt:lpstr>
      <vt:lpstr>Prezentacja programu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Bukański Piotr</dc:creator>
  <cp:lastModifiedBy>Wiśniewski Tomasz</cp:lastModifiedBy>
  <cp:revision>118</cp:revision>
  <dcterms:created xsi:type="dcterms:W3CDTF">2015-07-16T07:52:18Z</dcterms:created>
  <dcterms:modified xsi:type="dcterms:W3CDTF">2015-10-12T09:28:55Z</dcterms:modified>
</cp:coreProperties>
</file>